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1"/>
  </p:notesMasterIdLst>
  <p:sldIdLst>
    <p:sldId id="256" r:id="rId2"/>
    <p:sldId id="285" r:id="rId3"/>
    <p:sldId id="288" r:id="rId4"/>
    <p:sldId id="307" r:id="rId5"/>
    <p:sldId id="301" r:id="rId6"/>
    <p:sldId id="302" r:id="rId7"/>
    <p:sldId id="321" r:id="rId8"/>
    <p:sldId id="297" r:id="rId9"/>
    <p:sldId id="290" r:id="rId10"/>
    <p:sldId id="322" r:id="rId11"/>
    <p:sldId id="323" r:id="rId12"/>
    <p:sldId id="303" r:id="rId13"/>
    <p:sldId id="289" r:id="rId14"/>
    <p:sldId id="308" r:id="rId15"/>
    <p:sldId id="287" r:id="rId16"/>
    <p:sldId id="296" r:id="rId17"/>
    <p:sldId id="325" r:id="rId18"/>
    <p:sldId id="326" r:id="rId19"/>
    <p:sldId id="327" r:id="rId20"/>
    <p:sldId id="324" r:id="rId21"/>
    <p:sldId id="304" r:id="rId22"/>
    <p:sldId id="312" r:id="rId23"/>
    <p:sldId id="311" r:id="rId24"/>
    <p:sldId id="295" r:id="rId25"/>
    <p:sldId id="328" r:id="rId26"/>
    <p:sldId id="293" r:id="rId27"/>
    <p:sldId id="315" r:id="rId28"/>
    <p:sldId id="313" r:id="rId29"/>
    <p:sldId id="292" r:id="rId30"/>
    <p:sldId id="298" r:id="rId31"/>
    <p:sldId id="314" r:id="rId32"/>
    <p:sldId id="291" r:id="rId33"/>
    <p:sldId id="317" r:id="rId34"/>
    <p:sldId id="300" r:id="rId35"/>
    <p:sldId id="319" r:id="rId36"/>
    <p:sldId id="309" r:id="rId37"/>
    <p:sldId id="310" r:id="rId38"/>
    <p:sldId id="294" r:id="rId39"/>
    <p:sldId id="28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e Zack" initials="JZ" lastIdx="1" clrIdx="0">
    <p:extLst>
      <p:ext uri="{19B8F6BF-5375-455C-9EA6-DF929625EA0E}">
        <p15:presenceInfo xmlns:p15="http://schemas.microsoft.com/office/powerpoint/2012/main" userId="9716c83ed4f5f87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DEF"/>
    <a:srgbClr val="615346"/>
    <a:srgbClr val="3691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84"/>
    <p:restoredTop sz="60152" autoAdjust="0"/>
  </p:normalViewPr>
  <p:slideViewPr>
    <p:cSldViewPr snapToGrid="0" snapToObjects="1">
      <p:cViewPr varScale="1">
        <p:scale>
          <a:sx n="68" d="100"/>
          <a:sy n="68" d="100"/>
        </p:scale>
        <p:origin x="1336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9-09T06:59:07.243" idx="1">
    <p:pos x="10" y="10"/>
    <p:text>Get a better example here?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5AB94-1D3B-A44E-9666-7DDAD947E06F}" type="datetimeFigureOut">
              <a:rPr lang="en-US" smtClean="0"/>
              <a:t>9/11/18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6C81E-4126-A941-95EA-FD9129B15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256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tandard_Boolean_model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Vector_space_model" TargetMode="External"/><Relationship Id="rId5" Type="http://schemas.openxmlformats.org/officeDocument/2006/relationships/hyperlink" Target="http://en.wikipedia.org/wiki/Tfidf" TargetMode="External"/><Relationship Id="rId4" Type="http://schemas.openxmlformats.org/officeDocument/2006/relationships/hyperlink" Target="https://www.elastic.co/guide/en/elasticsearch/guide/current/practical-scoring-function.html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 Zack, dev, podcaster</a:t>
            </a:r>
          </a:p>
          <a:p>
            <a:endParaRPr lang="en-US" dirty="0"/>
          </a:p>
          <a:p>
            <a:r>
              <a:rPr lang="en-US" dirty="0"/>
              <a:t>Search engine driven applications</a:t>
            </a:r>
          </a:p>
          <a:p>
            <a:endParaRPr lang="en-US" dirty="0"/>
          </a:p>
          <a:p>
            <a:r>
              <a:rPr lang="en-US" dirty="0"/>
              <a:t>I’ve used search engines in eCommerce for a long time, but recently I spent some time taking another look at them to try and figure out if they were an appropriate solution for something I was doing at work.</a:t>
            </a:r>
          </a:p>
          <a:p>
            <a:endParaRPr lang="en-US" dirty="0"/>
          </a:p>
          <a:p>
            <a:r>
              <a:rPr lang="en-US" dirty="0"/>
              <a:t>While I was doing that research, I came up with a few different archetypes that I thought fit really well with search engines do and so I thought it would make for a cool talk!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Define the problem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they solves 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Demonstrate 3 types of apps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 do 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60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Quick shot of what I got out Elasticsearch for the demo apps</a:t>
            </a:r>
          </a:p>
          <a:p>
            <a:endParaRPr lang="en-US" sz="1200" dirty="0"/>
          </a:p>
          <a:p>
            <a:r>
              <a:rPr lang="en-US" sz="1200" dirty="0"/>
              <a:t>These are common features of search engines, because it’s the kind of stuff that we (as a human) expect to just happen</a:t>
            </a:r>
          </a:p>
          <a:p>
            <a:endParaRPr lang="en-US" sz="1200" dirty="0"/>
          </a:p>
          <a:p>
            <a:r>
              <a:rPr lang="en-US" dirty="0"/>
              <a:t>The ways we interact with a search engine are really basic: Either you type in the text box, or maybe you click a few check boxes</a:t>
            </a:r>
          </a:p>
          <a:p>
            <a:endParaRPr lang="en-US" dirty="0"/>
          </a:p>
          <a:p>
            <a:r>
              <a:rPr lang="en-US" dirty="0"/>
              <a:t>Wanted to get all these points on one slide to show you that despite the simple interface, and simple apps, there can be a lot going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484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What’s the secret sauce?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effectLst/>
              </a:rPr>
              <a:t>Search engines are optimized for searching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They’ve given up on ACID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They’ve decided to do more work up front, storing and organizing data, in order to make retrieval and counting much faster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secret here is the underlying data structure: Inverted Index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Similar to </a:t>
            </a:r>
            <a:r>
              <a:rPr lang="en-US" dirty="0" err="1"/>
              <a:t>denormalizing</a:t>
            </a:r>
            <a:r>
              <a:rPr lang="en-US" dirty="0"/>
              <a:t> your data, and indexing everything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266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WARNING: Coloring with Crayons</a:t>
            </a:r>
          </a:p>
          <a:p>
            <a:endParaRPr lang="en-US" dirty="0"/>
          </a:p>
          <a:p>
            <a:r>
              <a:rPr lang="en-US" dirty="0"/>
              <a:t>Fast lookup O(1)</a:t>
            </a:r>
          </a:p>
          <a:p>
            <a:r>
              <a:rPr lang="en-US" dirty="0"/>
              <a:t>Counts, Aggregates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When I said “index everything”</a:t>
            </a:r>
          </a:p>
          <a:p>
            <a:endParaRPr lang="en-US" dirty="0"/>
          </a:p>
          <a:p>
            <a:r>
              <a:rPr lang="en-US" dirty="0"/>
              <a:t>Search engines make heavy use of what is called, a inverted index.</a:t>
            </a:r>
          </a:p>
          <a:p>
            <a:r>
              <a:rPr lang="en-US" dirty="0"/>
              <a:t>Sounds like it might be a bit complicated, but really</a:t>
            </a:r>
          </a:p>
          <a:p>
            <a:r>
              <a:rPr lang="en-US" dirty="0"/>
              <a:t>We just take the important bits out of our data, store it as keys in a hash table</a:t>
            </a:r>
          </a:p>
          <a:p>
            <a:r>
              <a:rPr lang="en-US" dirty="0"/>
              <a:t>The value in the hash is a vector of pointers back to our original data</a:t>
            </a:r>
          </a:p>
          <a:p>
            <a:endParaRPr lang="en-US" dirty="0"/>
          </a:p>
          <a:p>
            <a:r>
              <a:rPr lang="en-US" dirty="0"/>
              <a:t>Hashes are ruthlessly efficient at lookups, but they data you’re storing will end up taking up a lot more room than the size of the data</a:t>
            </a:r>
          </a:p>
          <a:p>
            <a:r>
              <a:rPr lang="en-US" dirty="0"/>
              <a:t>Inserts and updates aren’t so great either, simple example above the first sentence represents 8 inserts, potentially on different machines</a:t>
            </a:r>
          </a:p>
          <a:p>
            <a:endParaRPr lang="en-US" dirty="0"/>
          </a:p>
          <a:p>
            <a:r>
              <a:rPr lang="en-US" dirty="0"/>
              <a:t>Additionally, the size of the data is about double since every important word is stored again.</a:t>
            </a:r>
          </a:p>
          <a:p>
            <a:r>
              <a:rPr lang="en-US" dirty="0"/>
              <a:t>Thankfully the modern search engines are good about compressing the data, so things in practice end up being better than that.</a:t>
            </a:r>
          </a:p>
          <a:p>
            <a:endParaRPr lang="en-US" dirty="0"/>
          </a:p>
          <a:p>
            <a:r>
              <a:rPr lang="en-US" dirty="0"/>
              <a:t>Sorting, Elasticsearch uses a combination of...</a:t>
            </a:r>
          </a:p>
          <a:p>
            <a:r>
              <a:rPr lang="en-US" dirty="0"/>
              <a:t>• Term/Document frequency (how often a term appears in a result, and how common that term is)</a:t>
            </a:r>
          </a:p>
          <a:p>
            <a:r>
              <a:rPr lang="en-US" dirty="0"/>
              <a:t>• Field length (</a:t>
            </a:r>
            <a:r>
              <a:rPr lang="en-US" dirty="0" err="1"/>
              <a:t>ie</a:t>
            </a:r>
            <a:r>
              <a:rPr lang="en-US" dirty="0"/>
              <a:t>: results from shorter fields (like title) can be boosted)• Some other weird stuff like coordination factors, and vector space that I don't understand</a:t>
            </a:r>
          </a:p>
          <a:p>
            <a:endParaRPr lang="en-US" dirty="0"/>
          </a:p>
          <a:p>
            <a:r>
              <a:rPr lang="en-US" dirty="0"/>
              <a:t>Fox book example:</a:t>
            </a:r>
          </a:p>
          <a:p>
            <a:r>
              <a:rPr lang="en-US" dirty="0"/>
              <a:t>Encyclopedia</a:t>
            </a:r>
          </a:p>
          <a:p>
            <a:r>
              <a:rPr lang="en-US" dirty="0"/>
              <a:t>Book on Foxes</a:t>
            </a:r>
          </a:p>
          <a:p>
            <a:endParaRPr lang="en-US" dirty="0"/>
          </a:p>
          <a:p>
            <a:r>
              <a:rPr lang="en-US" dirty="0"/>
              <a:t>Scoring Theory: https://www.elastic.co/guide/en/elasticsearch/guide/current/scoring-theory.html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Lucene (and thus Elasticsearch) uses the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Boolean model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find matching documents, and a formula called the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Lucene’s Practical Scoring Function"/>
              </a:rPr>
              <a:t>practical scoring function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calculate relevance.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sorting: </a:t>
            </a:r>
            <a:r>
              <a:rPr lang="en-US" sz="1200" b="0" i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term frequency/inverse document frequency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the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vector space model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but adds more-modern features like a coordination factor, field length normalization, and term or query clause boosting.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85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I’ve been saying ”Hash” table, because that’s a common programmer-y data structure</a:t>
            </a:r>
          </a:p>
          <a:p>
            <a:endParaRPr lang="en-US" dirty="0"/>
          </a:p>
          <a:p>
            <a:r>
              <a:rPr lang="en-US" dirty="0"/>
              <a:t>But search engines call it an index, because it’s a bit more specialized – but in practice it’s not that difference from an index in a book.</a:t>
            </a:r>
          </a:p>
          <a:p>
            <a:endParaRPr lang="en-US" dirty="0"/>
          </a:p>
          <a:p>
            <a:r>
              <a:rPr lang="en-US" dirty="0"/>
              <a:t>Remember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656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Pulling the data back out from </a:t>
            </a:r>
            <a:r>
              <a:rPr lang="en-US" dirty="0" err="1"/>
              <a:t>somelike</a:t>
            </a:r>
            <a:r>
              <a:rPr lang="en-US" dirty="0"/>
              <a:t> SQL, means putting the data back together, every time you retrieve</a:t>
            </a:r>
          </a:p>
          <a:p>
            <a:r>
              <a:rPr lang="en-US" dirty="0"/>
              <a:t>SQL is heavily biased towards atomicity and consistency, but it’s not super great for searching</a:t>
            </a:r>
          </a:p>
          <a:p>
            <a:endParaRPr lang="en-US" dirty="0"/>
          </a:p>
          <a:p>
            <a:r>
              <a:rPr lang="en-US" dirty="0"/>
              <a:t>Scoring is really important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543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Some other benefits of those 20 years of evolution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Most of these are evolutions of the inverted index</a:t>
            </a:r>
          </a:p>
          <a:p>
            <a:r>
              <a:rPr lang="en-US" dirty="0"/>
              <a:t>Synonym example: Elasticsearch + Search Engine</a:t>
            </a:r>
          </a:p>
          <a:p>
            <a:r>
              <a:rPr lang="en-US" dirty="0"/>
              <a:t>When I process a document, I’ll insert an additional entry for one, if I see the other</a:t>
            </a:r>
          </a:p>
          <a:p>
            <a:r>
              <a:rPr lang="en-US" dirty="0"/>
              <a:t>Just like a traditional index, I’m trading up front work, for fast retrieval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081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https://www.elastic.co/guide/en/elasticsearch/guide/current/scoring-theory.html#field-norm</a:t>
            </a:r>
          </a:p>
          <a:p>
            <a:endParaRPr lang="en-US" dirty="0"/>
          </a:p>
          <a:p>
            <a:r>
              <a:rPr lang="en-US" dirty="0"/>
              <a:t>Books with titles like “The Fox” or “North American Foxes” should rank higher than the Encyclopedia for the letter F</a:t>
            </a:r>
          </a:p>
          <a:p>
            <a:endParaRPr lang="en-US" dirty="0"/>
          </a:p>
          <a:p>
            <a:r>
              <a:rPr lang="en-US" dirty="0"/>
              <a:t>A lot of stuff going on here, and a lot of parameters that you can tweak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Documents that have a higher % of my term are probably more important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Shorter fields, that reference my term are probably more important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Other terms that have a strong correlation with my term are probably more important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Specific fields are more important (example: Date)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092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nice example of the type of evolution that you’re missing out on if you attempt to build something custom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627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Eveyrthing</a:t>
            </a:r>
            <a:r>
              <a:rPr lang="en-US" dirty="0"/>
              <a:t> you need in the index</a:t>
            </a:r>
          </a:p>
          <a:p>
            <a:r>
              <a:rPr lang="en-US" dirty="0"/>
              <a:t>Kibana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585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Summary: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What they 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How they 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Now lets take a look at leveraging the strengths of search engines to build useful experiences for humans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79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Search is a core tenet of the modern usability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It’s a huge part of how we interact with world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Google obviously, but think about how important search is to other experiences: Cortana, Spotlight, Alexa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You can hardly use the telephone, listen to music, buy underwear, or even watch “tv” without some sort of search. Imagine explaining that to your grandparents grandparents!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But…we humans aren’t very good at 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We typo, don’t know what we’re looking for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As a dev, I’m really interested in building tools that ease the interactions between humans and data and search is a huge part of that.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How are these interactions are built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ardorseo.com</a:t>
            </a:r>
            <a:r>
              <a:rPr lang="en-US" dirty="0"/>
              <a:t>/blog/how-many-google-searches-per-day-2018/</a:t>
            </a:r>
          </a:p>
          <a:p>
            <a:r>
              <a:rPr lang="en-US" dirty="0"/>
              <a:t>https://</a:t>
            </a:r>
            <a:r>
              <a:rPr lang="en-US" dirty="0" err="1"/>
              <a:t>www.scrapehero.com</a:t>
            </a:r>
            <a:r>
              <a:rPr lang="en-US" dirty="0"/>
              <a:t>/many-products-amazon-sell-january-2018/</a:t>
            </a:r>
          </a:p>
          <a:p>
            <a:r>
              <a:rPr lang="en-US" dirty="0"/>
              <a:t>https://</a:t>
            </a:r>
            <a:r>
              <a:rPr lang="en-US" dirty="0" err="1"/>
              <a:t>stackexchange.com</a:t>
            </a:r>
            <a:r>
              <a:rPr lang="en-US" dirty="0"/>
              <a:t>/performance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071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support a basic Lucene style syntax, and more are built on Lucene</a:t>
            </a:r>
          </a:p>
          <a:p>
            <a:endParaRPr lang="en-US" dirty="0"/>
          </a:p>
          <a:p>
            <a:r>
              <a:rPr lang="en-US" dirty="0"/>
              <a:t>I won’t get too into the weeds on how that works, but the important bit is that Elasticsearch is king of the hill right now</a:t>
            </a:r>
          </a:p>
          <a:p>
            <a:endParaRPr lang="en-US" dirty="0"/>
          </a:p>
          <a:p>
            <a:r>
              <a:rPr lang="en-US" dirty="0"/>
              <a:t>2 reasons:</a:t>
            </a:r>
          </a:p>
          <a:p>
            <a:r>
              <a:rPr lang="en-US" dirty="0"/>
              <a:t>1: Really nice REST </a:t>
            </a:r>
            <a:r>
              <a:rPr lang="en-US" dirty="0" err="1"/>
              <a:t>api</a:t>
            </a:r>
            <a:r>
              <a:rPr lang="en-US" dirty="0"/>
              <a:t>, for building advanced filters</a:t>
            </a:r>
          </a:p>
          <a:p>
            <a:r>
              <a:rPr lang="en-US" dirty="0"/>
              <a:t>2. It's an ecosystem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2236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make millions</a:t>
            </a:r>
          </a:p>
          <a:p>
            <a:r>
              <a:rPr lang="en-US" dirty="0"/>
              <a:t>Not spam</a:t>
            </a:r>
          </a:p>
          <a:p>
            <a:r>
              <a:rPr lang="en-US" dirty="0"/>
              <a:t>Should be starred</a:t>
            </a:r>
          </a:p>
          <a:p>
            <a:r>
              <a:rPr lang="en-US" dirty="0"/>
              <a:t>Should be more recent than April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819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Reason #1: Query DSL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4734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Reason #2 The Elastic Stack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A host of products that are designed to work with and extend Elasticsearch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825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available, but not necessarily free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4728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127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Tough to compare Apples to Apples</a:t>
            </a:r>
          </a:p>
          <a:p>
            <a:r>
              <a:rPr lang="en-US" dirty="0"/>
              <a:t>Wide Spectrum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178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Something like….</a:t>
            </a:r>
          </a:p>
          <a:p>
            <a:r>
              <a:rPr lang="en-US" dirty="0"/>
              <a:t>Google</a:t>
            </a:r>
          </a:p>
          <a:p>
            <a:r>
              <a:rPr lang="en-US" dirty="0"/>
              <a:t>Amazon</a:t>
            </a:r>
          </a:p>
          <a:p>
            <a:r>
              <a:rPr lang="en-US" dirty="0"/>
              <a:t>Splunk</a:t>
            </a:r>
          </a:p>
          <a:p>
            <a:endParaRPr lang="en-US" dirty="0"/>
          </a:p>
          <a:p>
            <a:r>
              <a:rPr lang="en-US" dirty="0"/>
              <a:t>Elasticsearch caching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6826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those auto-suggest?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5412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got this all with JSON!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99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First up, lets address the elephant in the room</a:t>
            </a:r>
          </a:p>
          <a:p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Ultimately the apps I’m going to show you today can absolutely be built on a traditional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databases, but YOU, the dev, are going to be doing a lot of extra 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Slowly and poorly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reimplimenting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features that already exist in search engines</a:t>
            </a:r>
          </a:p>
          <a:p>
            <a:r>
              <a:rPr lang="en-US" dirty="0">
                <a:effectLst/>
              </a:rPr>
              <a:t>Designed specifically for common search use cases</a:t>
            </a:r>
          </a:p>
          <a:p>
            <a:endParaRPr lang="en-US" dirty="0"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Relational databases are mature, robust solutions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They’re great at storing and retrieving data, and they’ve matured really well.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They’re really good at transactions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 standard argument that they don’t scale horizontally well, ”web scale”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Atomicity, Consistency, Isolation, Durability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 Availability, Soft State, Eventual Consistency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863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80,000 for “camera’</a:t>
            </a:r>
          </a:p>
          <a:p>
            <a:endParaRPr lang="en-US" dirty="0"/>
          </a:p>
          <a:p>
            <a:r>
              <a:rPr lang="en-US" dirty="0"/>
              <a:t>In addition to the fuzzy search…</a:t>
            </a:r>
          </a:p>
          <a:p>
            <a:endParaRPr lang="en-US" dirty="0"/>
          </a:p>
          <a:p>
            <a:r>
              <a:rPr lang="en-US" dirty="0"/>
              <a:t>Sliced up the data in interesting ways: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One-to-Many relationships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Numeric Ranges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Custom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951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Everything I said before, plus…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9505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Splunk </a:t>
            </a:r>
            <a:r>
              <a:rPr lang="en-US" dirty="0" err="1"/>
              <a:t>DataDog</a:t>
            </a:r>
            <a:endParaRPr lang="en-US" dirty="0"/>
          </a:p>
          <a:p>
            <a:r>
              <a:rPr lang="en-US" dirty="0"/>
              <a:t>Difference here is</a:t>
            </a:r>
          </a:p>
          <a:p>
            <a:endParaRPr lang="en-US" dirty="0"/>
          </a:p>
          <a:p>
            <a:r>
              <a:rPr lang="en-US" dirty="0"/>
              <a:t>Windows 2012</a:t>
            </a:r>
          </a:p>
          <a:p>
            <a:r>
              <a:rPr lang="en-US" dirty="0"/>
              <a:t>Python 2.7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does near real-time jive with the up front processing of indexes?</a:t>
            </a:r>
          </a:p>
          <a:p>
            <a:r>
              <a:rPr lang="en-US" dirty="0"/>
              <a:t>In practice, it’s not that slow, and most of the stuff we want to see graphed doesn’t need complex processing (synonyms, stop words, phrases)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5860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Everything I said before, plus…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7557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733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Indexes about 7,000 episodes</a:t>
            </a:r>
          </a:p>
          <a:p>
            <a:r>
              <a:rPr lang="en-US" dirty="0"/>
              <a:t>Query it in about 0 seconds, rounded up</a:t>
            </a:r>
          </a:p>
          <a:p>
            <a:r>
              <a:rPr lang="en-US" dirty="0"/>
              <a:t>Search engine allows us to focus on UX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6935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Search Engines are specialized tools for building search interfaces for humans..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Talked about what problems they solved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Why they are so good at what they 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Demonstrated a bunch of common features via 3 apps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762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this talk? Check out the show!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64F97-7C04-3B4F-A37B-7BF2B5DE8DD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38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I also wanted to point out, that the coding you’re going to be doing isn’t very pretty!</a:t>
            </a:r>
          </a:p>
          <a:p>
            <a:r>
              <a:rPr lang="en-US" dirty="0">
                <a:effectLst/>
              </a:rPr>
              <a:t>The more complex your data set, the more funky </a:t>
            </a:r>
            <a:r>
              <a:rPr lang="en-US" dirty="0" err="1">
                <a:effectLst/>
              </a:rPr>
              <a:t>sql</a:t>
            </a:r>
            <a:r>
              <a:rPr lang="en-US" dirty="0">
                <a:effectLst/>
              </a:rPr>
              <a:t> generation you’re going to end up doing</a:t>
            </a:r>
          </a:p>
          <a:p>
            <a:r>
              <a:rPr lang="en-US" dirty="0">
                <a:effectLst/>
              </a:rPr>
              <a:t>Either by hand, or ORM…either way: no fun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-----------------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RDBMS are not so good at complicated queries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ANSI SQL is really limited, and crusty, and once you get to a point – you end up having to create dynamic queries</a:t>
            </a:r>
          </a:p>
          <a:p>
            <a:r>
              <a:rPr lang="en-US" dirty="0">
                <a:effectLst/>
              </a:rPr>
              <a:t>String building, which is particularly annoying when you’re doing dynamic parameterization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Ever written code like this?</a:t>
            </a:r>
          </a:p>
          <a:p>
            <a:r>
              <a:rPr lang="en-US" dirty="0">
                <a:effectLst/>
              </a:rPr>
              <a:t>It starts out innocently enough, just a simple like search. Then you start searching other fields.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This is what it takes to sort by properties dynamically, can anyone tell me what’s wrong with this approach?</a:t>
            </a:r>
          </a:p>
          <a:p>
            <a:endParaRPr lang="en-US" dirty="0"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>
                <a:effectLst/>
              </a:rPr>
              <a:t>Sql</a:t>
            </a:r>
            <a:r>
              <a:rPr lang="en-US" dirty="0">
                <a:effectLst/>
              </a:rPr>
              <a:t> injection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Dynamic “IN” clauses, One to many, temp tables, group by, dynamic columns, CTE, pivots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Query optimizers are not so good at executing dynamic </a:t>
            </a:r>
            <a:r>
              <a:rPr lang="en-US" dirty="0" err="1">
                <a:effectLst/>
              </a:rPr>
              <a:t>sql</a:t>
            </a:r>
            <a:r>
              <a:rPr lang="en-US" dirty="0">
                <a:effectLst/>
              </a:rPr>
              <a:t> either, they really want to compile their stored procedures and reuse the plan. They’re not optimized to deal with procs that run wildly different queries every time you run them.</a:t>
            </a:r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Next thing you know you’re dynamically adding joins, and creating temp tables, group by, LIST_CONCAT, CTE, pivot, dynamic sorting, temp tables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You’ve got if statements for this and for that…and if you’ve got paging, and need to support multi-page actions…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You’ll bump into interesting edge cases – like the fact you can’t have procs that populate temp tables, calling procs that populate temp tables.</a:t>
            </a:r>
          </a:p>
          <a:p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49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Relational database aren’t optimized for searching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Atomicity, Consistency, Isolation, Durability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 Availability, Soft State, Eventual Consistency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68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You also have to manage performance yourself!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51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There is one huge pro to SQL, you’ve probably already need it for some other reason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why extend your technical footprint?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That’s a good question to ask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A search engine really needs to bring a LOT of value in order for you to consider adding it to your solution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…so, from here on – lets focus on that what we get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So you can figure out if the overhead is worth 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362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“low code”, I mean I focus my coding efforts on the unique problems that I’m solving in my domain</a:t>
            </a:r>
          </a:p>
          <a:p>
            <a:endParaRPr lang="en-US" dirty="0"/>
          </a:p>
          <a:p>
            <a:r>
              <a:rPr lang="en-US" dirty="0"/>
              <a:t>https://www.pexels.com/photo/portrait-of-young-man-326559/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29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How would we design a search engine, if we didn’t already have the inertia/baggage of our existing technologies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Made a little list with some of the things we want, and some common solutions to those problems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Well… you just invented a search engine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You could roll your own thing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Index: – save meta data, about my data, to make searching faster, trading off up front processing time, for fast retrieval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Low code: Highly dynamic, do the heavy lifting for 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Just like </a:t>
            </a:r>
            <a:r>
              <a:rPr lang="en-US" dirty="0" err="1">
                <a:effectLst/>
              </a:rPr>
              <a:t>sql</a:t>
            </a:r>
            <a:r>
              <a:rPr lang="en-US" dirty="0">
                <a:effectLst/>
              </a:rPr>
              <a:t>, you could do this yourself.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Or you could use a modern search engine that has taken that starting point and evolved it for 20 years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(Lucene released in 1999)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167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Coo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oolvetica" panose="020B060303060202000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9/11/18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9/11/18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07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9/11/18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48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9/11/18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9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9/11/18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55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9/11/18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502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9/11/18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32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9/11/18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596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9/11/18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40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9/11/18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4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9/11/18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64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3637F-3D76-DE41-BC77-04ED5A15A801}" type="datetimeFigureOut">
              <a:rPr lang="en-US" smtClean="0"/>
              <a:t>9/11/18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tiff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9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7CB164C-8101-B04B-8741-15C123812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" r="2"/>
          <a:stretch/>
        </p:blipFill>
        <p:spPr>
          <a:xfrm>
            <a:off x="1720745" y="-946255"/>
            <a:ext cx="8750509" cy="87505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720CB5-45A8-784A-8ADC-170B6EDD0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20746" y="2795362"/>
            <a:ext cx="12192000" cy="1267275"/>
          </a:xfrm>
        </p:spPr>
        <p:txBody>
          <a:bodyPr>
            <a:normAutofit/>
          </a:bodyPr>
          <a:lstStyle/>
          <a:p>
            <a:pPr algn="r"/>
            <a:r>
              <a:rPr lang="en-US" sz="8000" dirty="0">
                <a:solidFill>
                  <a:schemeClr val="bg1"/>
                </a:solidFill>
                <a:latin typeface="Coolvetica" panose="020B0603030602020004" pitchFamily="34" charset="77"/>
              </a:rPr>
              <a:t>Search Driven Apps</a:t>
            </a:r>
          </a:p>
        </p:txBody>
      </p:sp>
    </p:spTree>
    <p:extLst>
      <p:ext uri="{BB962C8B-B14F-4D97-AF65-F5344CB8AC3E}">
        <p14:creationId xmlns:p14="http://schemas.microsoft.com/office/powerpoint/2010/main" val="2051731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640A-3FBD-433D-AC9B-CDE18EBDC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the example apps…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0B53F-27F9-49A0-8051-6F7A84D36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24086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36918A"/>
                </a:solidFill>
              </a:rPr>
              <a:t>Text Search</a:t>
            </a:r>
          </a:p>
          <a:p>
            <a:r>
              <a:rPr lang="en-US" sz="2400" dirty="0"/>
              <a:t>Stop Words</a:t>
            </a:r>
          </a:p>
          <a:p>
            <a:r>
              <a:rPr lang="en-US" sz="2400" dirty="0"/>
              <a:t>Stemming</a:t>
            </a:r>
          </a:p>
          <a:p>
            <a:r>
              <a:rPr lang="en-US" sz="2400" dirty="0"/>
              <a:t>Synonyms</a:t>
            </a:r>
          </a:p>
          <a:p>
            <a:r>
              <a:rPr lang="en-US" sz="2400" dirty="0"/>
              <a:t>Auto Complete</a:t>
            </a:r>
          </a:p>
          <a:p>
            <a:r>
              <a:rPr lang="en-US" sz="2400" dirty="0"/>
              <a:t>Fuzzy Searching</a:t>
            </a:r>
          </a:p>
          <a:p>
            <a:r>
              <a:rPr lang="en-US" sz="2400" dirty="0"/>
              <a:t>Relevance tuning</a:t>
            </a:r>
          </a:p>
          <a:p>
            <a:r>
              <a:rPr lang="en-US" sz="2400" dirty="0"/>
              <a:t>Import</a:t>
            </a:r>
          </a:p>
          <a:p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C145392-2D01-4E57-B500-80694257B40C}"/>
              </a:ext>
            </a:extLst>
          </p:cNvPr>
          <p:cNvSpPr txBox="1">
            <a:spLocks/>
          </p:cNvSpPr>
          <p:nvPr/>
        </p:nvSpPr>
        <p:spPr>
          <a:xfrm>
            <a:off x="4581072" y="1825625"/>
            <a:ext cx="40240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36918A"/>
                </a:solidFill>
              </a:rPr>
              <a:t>Aggregation/Filtering</a:t>
            </a:r>
          </a:p>
          <a:p>
            <a:r>
              <a:rPr lang="en-US" sz="2400" dirty="0"/>
              <a:t>Aggregates</a:t>
            </a:r>
          </a:p>
          <a:p>
            <a:r>
              <a:rPr lang="en-US" sz="2400" dirty="0"/>
              <a:t>Auto-Bucketing</a:t>
            </a:r>
          </a:p>
          <a:p>
            <a:r>
              <a:rPr lang="en-US" sz="2400" dirty="0"/>
              <a:t>Ranges</a:t>
            </a:r>
          </a:p>
          <a:p>
            <a:r>
              <a:rPr lang="en-US" sz="2400" dirty="0"/>
              <a:t>One-To-Many</a:t>
            </a:r>
          </a:p>
          <a:p>
            <a:r>
              <a:rPr lang="en-US" sz="2400" dirty="0"/>
              <a:t>Visualizations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6B3907-BB0B-4D52-8FF7-25CA9BAC06E6}"/>
              </a:ext>
            </a:extLst>
          </p:cNvPr>
          <p:cNvSpPr txBox="1">
            <a:spLocks/>
          </p:cNvSpPr>
          <p:nvPr/>
        </p:nvSpPr>
        <p:spPr>
          <a:xfrm>
            <a:off x="8323944" y="1825625"/>
            <a:ext cx="40240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36918A"/>
                </a:solidFill>
              </a:rPr>
              <a:t>Monitoring</a:t>
            </a:r>
          </a:p>
          <a:p>
            <a:r>
              <a:rPr lang="en-US" sz="2400" dirty="0"/>
              <a:t>Streaming data</a:t>
            </a:r>
          </a:p>
          <a:p>
            <a:r>
              <a:rPr lang="en-US" sz="2400" dirty="0"/>
              <a:t>Dashboards</a:t>
            </a:r>
          </a:p>
          <a:p>
            <a:r>
              <a:rPr lang="en-US" sz="2400" dirty="0"/>
              <a:t>Visualizations</a:t>
            </a:r>
          </a:p>
          <a:p>
            <a:r>
              <a:rPr lang="en-US" sz="2400" dirty="0"/>
              <a:t>Index Management</a:t>
            </a:r>
          </a:p>
          <a:p>
            <a:r>
              <a:rPr lang="en-US" sz="2400" dirty="0"/>
              <a:t>Notifications</a:t>
            </a:r>
          </a:p>
        </p:txBody>
      </p:sp>
    </p:spTree>
    <p:extLst>
      <p:ext uri="{BB962C8B-B14F-4D97-AF65-F5344CB8AC3E}">
        <p14:creationId xmlns:p14="http://schemas.microsoft.com/office/powerpoint/2010/main" val="117440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9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7CB164C-8101-B04B-8741-15C123812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" r="2"/>
          <a:stretch/>
        </p:blipFill>
        <p:spPr>
          <a:xfrm>
            <a:off x="1720745" y="-946255"/>
            <a:ext cx="8750509" cy="87505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720CB5-45A8-784A-8ADC-170B6EDD0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95361"/>
            <a:ext cx="12192000" cy="1267275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Coolvetica" panose="020B0603030602020004" pitchFamily="34" charset="77"/>
              </a:rPr>
              <a:t>How search engines work</a:t>
            </a:r>
          </a:p>
        </p:txBody>
      </p:sp>
    </p:spTree>
    <p:extLst>
      <p:ext uri="{BB962C8B-B14F-4D97-AF65-F5344CB8AC3E}">
        <p14:creationId xmlns:p14="http://schemas.microsoft.com/office/powerpoint/2010/main" val="3305419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513D5-A33C-7348-A782-F1CC3F530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Vocab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8DEDD-098E-2446-B34D-7EB945D2A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  <a:p>
            <a:r>
              <a:rPr lang="en-US" dirty="0"/>
              <a:t>Shard</a:t>
            </a:r>
          </a:p>
          <a:p>
            <a:r>
              <a:rPr lang="en-US" dirty="0"/>
              <a:t>Keywords</a:t>
            </a:r>
          </a:p>
          <a:p>
            <a:r>
              <a:rPr lang="en-US" dirty="0"/>
              <a:t>Term</a:t>
            </a:r>
          </a:p>
          <a:p>
            <a:r>
              <a:rPr lang="en-US" dirty="0"/>
              <a:t>Filters</a:t>
            </a:r>
          </a:p>
        </p:txBody>
      </p:sp>
    </p:spTree>
    <p:extLst>
      <p:ext uri="{BB962C8B-B14F-4D97-AF65-F5344CB8AC3E}">
        <p14:creationId xmlns:p14="http://schemas.microsoft.com/office/powerpoint/2010/main" val="1572996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D9B681-AECD-B843-8F6B-7F5792ED8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8701" y="0"/>
            <a:ext cx="10191750" cy="687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938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Inverted Index</a:t>
            </a:r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08214592-9CE0-524D-A633-CD21868A0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73216"/>
            <a:ext cx="3593555" cy="485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562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285E7-13EC-5745-8E34-ADC0D345E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Inverted Index Search Engines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E22E5-A5C5-BB46-B691-E8C16DC02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Inverted Index Database</a:t>
            </a:r>
          </a:p>
          <a:p>
            <a:pPr lvl="1"/>
            <a:r>
              <a:rPr lang="en-US" dirty="0">
                <a:effectLst/>
              </a:rPr>
              <a:t>Slow to Write, Fast to Read</a:t>
            </a:r>
          </a:p>
          <a:p>
            <a:pPr lvl="1"/>
            <a:r>
              <a:rPr lang="en-US" dirty="0" err="1">
                <a:effectLst/>
              </a:rPr>
              <a:t>NoSql</a:t>
            </a:r>
            <a:r>
              <a:rPr lang="en-US" dirty="0">
                <a:effectLst/>
              </a:rPr>
              <a:t> before it was called </a:t>
            </a:r>
            <a:r>
              <a:rPr lang="en-US" dirty="0" err="1">
                <a:effectLst/>
              </a:rPr>
              <a:t>NoSql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Scale Super Well</a:t>
            </a:r>
          </a:p>
          <a:p>
            <a:r>
              <a:rPr lang="en-US" dirty="0">
                <a:effectLst/>
              </a:rPr>
              <a:t>Wicked Fast Lookups</a:t>
            </a:r>
          </a:p>
          <a:p>
            <a:r>
              <a:rPr lang="en-US" dirty="0">
                <a:effectLst/>
              </a:rPr>
              <a:t>Support Complex Filters</a:t>
            </a:r>
          </a:p>
          <a:p>
            <a:r>
              <a:rPr lang="en-US" dirty="0">
                <a:effectLst/>
              </a:rPr>
              <a:t>Allow for easy </a:t>
            </a:r>
            <a:r>
              <a:rPr lang="en-US" dirty="0"/>
              <a:t>scoring of data</a:t>
            </a:r>
            <a:endParaRPr lang="en-US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121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Natural Language is complicated!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89141E-3BF3-244A-A44C-BC8963453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Stop words: “the”</a:t>
            </a:r>
          </a:p>
          <a:p>
            <a:r>
              <a:rPr lang="en-US" dirty="0"/>
              <a:t>Phrases</a:t>
            </a:r>
          </a:p>
          <a:p>
            <a:r>
              <a:rPr lang="en-US" dirty="0"/>
              <a:t>Synonym: PWA = “Progressive Web Apps”</a:t>
            </a:r>
          </a:p>
          <a:p>
            <a:r>
              <a:rPr lang="en-US" dirty="0"/>
              <a:t>Stemming: run, runs, ran, running</a:t>
            </a:r>
          </a:p>
          <a:p>
            <a:r>
              <a:rPr lang="en-US" dirty="0"/>
              <a:t>Fuzzy searching (typos)</a:t>
            </a:r>
          </a:p>
          <a:p>
            <a:r>
              <a:rPr lang="en-US" dirty="0"/>
              <a:t>A lot of numeric stuff too!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521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8F225-E881-460E-B1A9-93DC5419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latin typeface="Coolvetica"/>
              </a:rPr>
              <a:t>Scoring is complicated!</a:t>
            </a:r>
            <a:endParaRPr lang="en-US" dirty="0">
              <a:latin typeface="Coolvetic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37521-416B-4305-9FA5-7FAF5444A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Term/Inverted Document Frequency</a:t>
            </a:r>
          </a:p>
          <a:p>
            <a:r>
              <a:rPr lang="en-US" dirty="0"/>
              <a:t>Field length normalization</a:t>
            </a:r>
          </a:p>
          <a:p>
            <a:r>
              <a:rPr lang="en-US" dirty="0"/>
              <a:t>Coordination factors</a:t>
            </a:r>
          </a:p>
          <a:p>
            <a:r>
              <a:rPr lang="en-US" dirty="0"/>
              <a:t>Term/Clause boosting</a:t>
            </a:r>
          </a:p>
        </p:txBody>
      </p:sp>
    </p:spTree>
    <p:extLst>
      <p:ext uri="{BB962C8B-B14F-4D97-AF65-F5344CB8AC3E}">
        <p14:creationId xmlns:p14="http://schemas.microsoft.com/office/powerpoint/2010/main" val="3599310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08F2-90C1-48C1-AED3-7804B7EE2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Pretty neat though, right?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7140A8-5194-4904-8730-1A10D2A61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70101"/>
            <a:ext cx="10515600" cy="306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722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F8F652-4122-044B-866F-B7EC38B6B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1979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77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D7FA8-B690-8F40-BB7D-6CA83C6B2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The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F5AF2-E969-D541-A2E6-03BAF0ED3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615346"/>
              </a:solidFill>
            </a:endParaRPr>
          </a:p>
          <a:p>
            <a:endParaRPr lang="en-US" dirty="0">
              <a:solidFill>
                <a:srgbClr val="615346"/>
              </a:solidFill>
            </a:endParaRPr>
          </a:p>
          <a:p>
            <a:endParaRPr lang="en-US" dirty="0">
              <a:solidFill>
                <a:srgbClr val="61534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2E75B1-1A66-1142-A9BE-00CB23548366}"/>
              </a:ext>
            </a:extLst>
          </p:cNvPr>
          <p:cNvSpPr txBox="1"/>
          <p:nvPr/>
        </p:nvSpPr>
        <p:spPr>
          <a:xfrm>
            <a:off x="838200" y="1690688"/>
            <a:ext cx="1003069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Coolvetica" panose="020B0603030602020004"/>
              </a:rPr>
              <a:t>StackOverflow</a:t>
            </a:r>
            <a:r>
              <a:rPr lang="en-US" sz="2800" dirty="0">
                <a:latin typeface="Coolvetica" panose="020B0603030602020004"/>
              </a:rPr>
              <a:t> does 34M searches per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oolvetica" panose="020B0603030602020004"/>
              </a:rPr>
              <a:t>Google servers 40k searches…</a:t>
            </a:r>
            <a:r>
              <a:rPr lang="en-US" sz="2800" i="1" dirty="0">
                <a:latin typeface="Coolvetica" panose="020B0603030602020004"/>
              </a:rPr>
              <a:t>per second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oolvetica" panose="020B0603030602020004"/>
              </a:rPr>
              <a:t>Amazon sells over 500M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oolvetica" panose="020B0603030602020004"/>
              </a:rPr>
              <a:t>Splunk indexes 100’s of TB per day</a:t>
            </a:r>
          </a:p>
          <a:p>
            <a:endParaRPr lang="en-US" sz="2800" dirty="0">
              <a:latin typeface="Coolvetica" panose="020B06030306020200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BF63B8-51B4-524C-8187-F61381DEB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303" y="-2634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639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9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7CB164C-8101-B04B-8741-15C123812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" r="2"/>
          <a:stretch/>
        </p:blipFill>
        <p:spPr>
          <a:xfrm>
            <a:off x="1720745" y="-946255"/>
            <a:ext cx="8750509" cy="87505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720CB5-45A8-784A-8ADC-170B6EDD0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95361"/>
            <a:ext cx="12192000" cy="1267275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Coolvetica" panose="020B0603030602020004" pitchFamily="34" charset="77"/>
              </a:rPr>
              <a:t>Building Search Applications</a:t>
            </a:r>
          </a:p>
        </p:txBody>
      </p:sp>
    </p:spTree>
    <p:extLst>
      <p:ext uri="{BB962C8B-B14F-4D97-AF65-F5344CB8AC3E}">
        <p14:creationId xmlns:p14="http://schemas.microsoft.com/office/powerpoint/2010/main" val="716789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94423-F1A5-AA4A-AC64-969E87857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Elasticsearch vs….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59945-2FDF-B14F-AEBB-208A507E3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Lucene</a:t>
            </a:r>
          </a:p>
          <a:p>
            <a:r>
              <a:rPr lang="en-US" dirty="0" err="1"/>
              <a:t>Solr</a:t>
            </a:r>
            <a:endParaRPr lang="en-US" dirty="0"/>
          </a:p>
          <a:p>
            <a:r>
              <a:rPr lang="en-US" dirty="0"/>
              <a:t>Cloud</a:t>
            </a:r>
          </a:p>
          <a:p>
            <a:pPr lvl="1"/>
            <a:r>
              <a:rPr lang="en-US" dirty="0"/>
              <a:t>Azure Search</a:t>
            </a:r>
          </a:p>
          <a:p>
            <a:pPr lvl="1"/>
            <a:r>
              <a:rPr lang="en-US" dirty="0"/>
              <a:t>AWS </a:t>
            </a:r>
            <a:r>
              <a:rPr lang="en-US" dirty="0" err="1"/>
              <a:t>Cloudsearch</a:t>
            </a:r>
            <a:endParaRPr lang="en-US" dirty="0"/>
          </a:p>
          <a:p>
            <a:pPr lvl="1"/>
            <a:r>
              <a:rPr lang="en-US" dirty="0"/>
              <a:t>AWS ES</a:t>
            </a:r>
          </a:p>
        </p:txBody>
      </p:sp>
    </p:spTree>
    <p:extLst>
      <p:ext uri="{BB962C8B-B14F-4D97-AF65-F5344CB8AC3E}">
        <p14:creationId xmlns:p14="http://schemas.microsoft.com/office/powerpoint/2010/main" val="1809836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42920-9A98-6648-B6F7-71064D583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Reason #1: JSON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8AE16D-601A-F84A-BEE0-DCDFAC652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3060" y="1916748"/>
            <a:ext cx="8623300" cy="327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2D94A0-E69D-D34D-B679-026A348E6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6360" y="1916748"/>
            <a:ext cx="4065854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31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0"/>
            <a:ext cx="10149840" cy="132556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615346"/>
                </a:solidFill>
                <a:latin typeface="Coolvetica" panose="020B0603030602020004" pitchFamily="34" charset="77"/>
              </a:rPr>
              <a:t>Geo-fencing in JSON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09DD57-CB7C-D542-8041-A5D6321D7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345" y="0"/>
            <a:ext cx="8456655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99E776-0C75-D24D-88B5-B579D0B87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" y="1325563"/>
            <a:ext cx="3327037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86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CBD13-0B4D-D04F-A226-165B38824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#2: The Eco System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26B5AC-4D18-C443-B75F-D2E8884BAE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78600" y="5000518"/>
            <a:ext cx="1422400" cy="14224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A1266B-B0CA-E74A-AE27-D3BF5CE74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120" y="5019149"/>
            <a:ext cx="1422400" cy="1422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C992AC-1209-1444-BD8B-2F9A4CB2C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1415" y="858731"/>
            <a:ext cx="1422400" cy="142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9D7FF1-6FAB-9542-87A9-C4BE80A3B4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5965" y="1690688"/>
            <a:ext cx="1422400" cy="142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7B7B4F-222A-4040-B29E-DA03B84456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0683" y="1668223"/>
            <a:ext cx="1422400" cy="142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61FA6B7-0C49-4C4C-A75E-BFD4238B99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6710" y="3520969"/>
            <a:ext cx="1422400" cy="1422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E62FF24-AD80-1E42-B52E-E24EC142A9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13900" y="3529097"/>
            <a:ext cx="1422400" cy="1422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C8AC47B-3D3F-0047-A25B-411AB3AEF6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89800" y="3307659"/>
            <a:ext cx="19050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03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A19AD-6C11-E34C-9F39-39F8092A8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Interesting 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3CE90-3B30-3C4C-A6E6-79422F76F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ingestion</a:t>
            </a:r>
          </a:p>
          <a:p>
            <a:r>
              <a:rPr lang="en-US" dirty="0"/>
              <a:t>Anomaly Detection/Alert</a:t>
            </a:r>
          </a:p>
          <a:p>
            <a:r>
              <a:rPr lang="en-US" dirty="0"/>
              <a:t>Machine Learning</a:t>
            </a:r>
          </a:p>
          <a:p>
            <a:r>
              <a:rPr lang="en-US" dirty="0"/>
              <a:t>Analysis/Reporting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APM</a:t>
            </a:r>
          </a:p>
        </p:txBody>
      </p:sp>
    </p:spTree>
    <p:extLst>
      <p:ext uri="{BB962C8B-B14F-4D97-AF65-F5344CB8AC3E}">
        <p14:creationId xmlns:p14="http://schemas.microsoft.com/office/powerpoint/2010/main" val="2660158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7292536-44E9-4645-90BF-1ABAF9A19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85CE82-BBD3-0442-B986-A932AD2F3B27}"/>
              </a:ext>
            </a:extLst>
          </p:cNvPr>
          <p:cNvSpPr txBox="1"/>
          <p:nvPr/>
        </p:nvSpPr>
        <p:spPr>
          <a:xfrm>
            <a:off x="8823669" y="2930236"/>
            <a:ext cx="33683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Logstash loads data</a:t>
            </a:r>
          </a:p>
          <a:p>
            <a:r>
              <a:rPr lang="en-US" dirty="0"/>
              <a:t>Python/Flask for users</a:t>
            </a:r>
          </a:p>
          <a:p>
            <a:r>
              <a:rPr lang="en-US" dirty="0"/>
              <a:t>APM X-Pack Plugin for monitoring</a:t>
            </a:r>
          </a:p>
          <a:p>
            <a:r>
              <a:rPr lang="en-US" dirty="0"/>
              <a:t>Kibana for Administration</a:t>
            </a:r>
            <a:br>
              <a:rPr lang="en-US" dirty="0"/>
            </a:br>
            <a:r>
              <a:rPr lang="en-US" dirty="0"/>
              <a:t>Elasticsearch for everything</a:t>
            </a:r>
          </a:p>
        </p:txBody>
      </p:sp>
    </p:spTree>
    <p:extLst>
      <p:ext uri="{BB962C8B-B14F-4D97-AF65-F5344CB8AC3E}">
        <p14:creationId xmlns:p14="http://schemas.microsoft.com/office/powerpoint/2010/main" val="3885515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15DDD-67D0-4219-B049-827475B46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Pricing…it’s complicated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D3294796-6AB0-4E0A-8DAF-26CF79CB78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364089"/>
              </p:ext>
            </p:extLst>
          </p:nvPr>
        </p:nvGraphicFramePr>
        <p:xfrm>
          <a:off x="838200" y="1825624"/>
          <a:ext cx="10515600" cy="2778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032">
                  <a:extLst>
                    <a:ext uri="{9D8B030D-6E8A-4147-A177-3AD203B41FA5}">
                      <a16:colId xmlns:a16="http://schemas.microsoft.com/office/drawing/2014/main" val="2381537355"/>
                    </a:ext>
                  </a:extLst>
                </a:gridCol>
                <a:gridCol w="1074821">
                  <a:extLst>
                    <a:ext uri="{9D8B030D-6E8A-4147-A177-3AD203B41FA5}">
                      <a16:colId xmlns:a16="http://schemas.microsoft.com/office/drawing/2014/main" val="299667278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465490520"/>
                    </a:ext>
                  </a:extLst>
                </a:gridCol>
                <a:gridCol w="1106905">
                  <a:extLst>
                    <a:ext uri="{9D8B030D-6E8A-4147-A177-3AD203B41FA5}">
                      <a16:colId xmlns:a16="http://schemas.microsoft.com/office/drawing/2014/main" val="3457200334"/>
                    </a:ext>
                  </a:extLst>
                </a:gridCol>
                <a:gridCol w="2530642">
                  <a:extLst>
                    <a:ext uri="{9D8B030D-6E8A-4147-A177-3AD203B41FA5}">
                      <a16:colId xmlns:a16="http://schemas.microsoft.com/office/drawing/2014/main" val="2196968368"/>
                    </a:ext>
                  </a:extLst>
                </a:gridCol>
              </a:tblGrid>
              <a:tr h="555692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Basic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REST, Ecosystem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524569"/>
                  </a:ext>
                </a:extLst>
              </a:tr>
              <a:tr h="555692">
                <a:tc>
                  <a:txBody>
                    <a:bodyPr/>
                    <a:lstStyle/>
                    <a:p>
                      <a:r>
                        <a:rPr lang="en-US" sz="2400" dirty="0"/>
                        <a:t>Azure 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$1935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399894"/>
                  </a:ext>
                </a:extLst>
              </a:tr>
              <a:tr h="555692">
                <a:tc>
                  <a:txBody>
                    <a:bodyPr/>
                    <a:lstStyle/>
                    <a:p>
                      <a:r>
                        <a:rPr lang="en-US" sz="2400" dirty="0"/>
                        <a:t>AWS CloudSearch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$541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973818"/>
                  </a:ext>
                </a:extLst>
              </a:tr>
              <a:tr h="555692">
                <a:tc>
                  <a:txBody>
                    <a:bodyPr/>
                    <a:lstStyle/>
                    <a:p>
                      <a:r>
                        <a:rPr lang="en-US" sz="2400" dirty="0"/>
                        <a:t>AWS Elasticsearch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$5750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793387"/>
                  </a:ext>
                </a:extLst>
              </a:tr>
              <a:tr h="555692">
                <a:tc>
                  <a:txBody>
                    <a:bodyPr/>
                    <a:lstStyle/>
                    <a:p>
                      <a:r>
                        <a:rPr lang="en-US" sz="2400" dirty="0"/>
                        <a:t>Elasticsearch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$952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44400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19755A2-7624-448F-99D8-D9DA82985555}"/>
              </a:ext>
            </a:extLst>
          </p:cNvPr>
          <p:cNvSpPr txBox="1"/>
          <p:nvPr/>
        </p:nvSpPr>
        <p:spPr>
          <a:xfrm>
            <a:off x="838200" y="486075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prices are per month, per node, and do not include data transfer</a:t>
            </a:r>
          </a:p>
        </p:txBody>
      </p:sp>
    </p:spTree>
    <p:extLst>
      <p:ext uri="{BB962C8B-B14F-4D97-AF65-F5344CB8AC3E}">
        <p14:creationId xmlns:p14="http://schemas.microsoft.com/office/powerpoint/2010/main" val="2264058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414EB-D361-4798-9ADA-F98BE1C71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Overflow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A6D434-EA1F-40BC-9891-DB91F21C4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4012" y="2572544"/>
            <a:ext cx="894397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135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CA3C-6ADC-EA4E-83D2-30F130146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Search Archetypes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989622-1F17-244B-81FC-A5261D9F0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search</a:t>
            </a:r>
          </a:p>
          <a:p>
            <a:r>
              <a:rPr lang="en-US" dirty="0"/>
              <a:t>Aggregation and Filtering</a:t>
            </a:r>
          </a:p>
          <a:p>
            <a:r>
              <a:rPr lang="en-US" dirty="0"/>
              <a:t>Near Real-Time Monitoring</a:t>
            </a:r>
          </a:p>
        </p:txBody>
      </p:sp>
    </p:spTree>
    <p:extLst>
      <p:ext uri="{BB962C8B-B14F-4D97-AF65-F5344CB8AC3E}">
        <p14:creationId xmlns:p14="http://schemas.microsoft.com/office/powerpoint/2010/main" val="4164197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The Elephant in the Room: RDBMS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D9EA96-F57C-704D-9E3C-C79C604FE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708" y="2019095"/>
            <a:ext cx="2841965" cy="2931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A9D3FE-D546-D54D-A430-CF4E746109DB}"/>
              </a:ext>
            </a:extLst>
          </p:cNvPr>
          <p:cNvSpPr txBox="1"/>
          <p:nvPr/>
        </p:nvSpPr>
        <p:spPr>
          <a:xfrm>
            <a:off x="4433305" y="2389518"/>
            <a:ext cx="100306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oolvetica" panose="020B0603030602020004"/>
              </a:rPr>
              <a:t>Atomicity, Consistency, Isolation, Durability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oolvetica" panose="020B0603030602020004"/>
              </a:rPr>
              <a:t>Transactions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oolvetica" panose="020B0603030602020004"/>
              </a:rPr>
              <a:t>Mature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oolvetica" panose="020B0603030602020004"/>
              </a:rPr>
              <a:t>Advanced features like full text</a:t>
            </a:r>
          </a:p>
        </p:txBody>
      </p:sp>
    </p:spTree>
    <p:extLst>
      <p:ext uri="{BB962C8B-B14F-4D97-AF65-F5344CB8AC3E}">
        <p14:creationId xmlns:p14="http://schemas.microsoft.com/office/powerpoint/2010/main" val="1658747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A02D-6AF7-6844-B93C-58AE957F0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#1 Text Search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9A6FF6-C6A8-4136-B480-481EE8AF4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DA3190-973E-45D4-87C9-C0A986598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9763975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21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8A80C-86EF-4EA2-A5EF-551C1CF40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36918A"/>
                </a:solidFill>
                <a:latin typeface="Coolvetica" panose="020B0603030602020004" pitchFamily="34" charset="77"/>
              </a:rPr>
              <a:t>Podcast Search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3454D-7FAE-43E7-B238-DB7CC7A1F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Stop Words</a:t>
            </a:r>
          </a:p>
          <a:p>
            <a:r>
              <a:rPr lang="en-US" sz="2400" dirty="0"/>
              <a:t>Stemming</a:t>
            </a:r>
          </a:p>
          <a:p>
            <a:r>
              <a:rPr lang="en-US" sz="2400" dirty="0"/>
              <a:t>Synonyms</a:t>
            </a:r>
          </a:p>
          <a:p>
            <a:r>
              <a:rPr lang="en-US" sz="2400" dirty="0"/>
              <a:t>Auto Complete</a:t>
            </a:r>
          </a:p>
          <a:p>
            <a:r>
              <a:rPr lang="en-US" sz="2400" dirty="0"/>
              <a:t>Fuzzy Searching</a:t>
            </a:r>
          </a:p>
          <a:p>
            <a:r>
              <a:rPr lang="en-US" sz="2400" dirty="0"/>
              <a:t>Relevance tuning</a:t>
            </a:r>
          </a:p>
          <a:p>
            <a:r>
              <a:rPr lang="en-US" sz="2400" dirty="0"/>
              <a:t>Trivial import</a:t>
            </a:r>
          </a:p>
        </p:txBody>
      </p:sp>
    </p:spTree>
    <p:extLst>
      <p:ext uri="{BB962C8B-B14F-4D97-AF65-F5344CB8AC3E}">
        <p14:creationId xmlns:p14="http://schemas.microsoft.com/office/powerpoint/2010/main" val="3348011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CA3C-6ADC-EA4E-83D2-30F130146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#2 Aggregation and Filtering</a:t>
            </a:r>
            <a:endParaRPr lang="en-US" dirty="0">
              <a:latin typeface="Coolvetica" panose="020B0603030602020004" pitchFamily="34" charset="77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0A66A1-6917-624F-B390-F8E8C4FFE0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1140039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BEAA4E-B5B3-1046-9E72-84C3371B6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886" y="1690689"/>
            <a:ext cx="1258293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F013B5-2D3E-0B44-85ED-D95CC2B83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924" y="1690688"/>
            <a:ext cx="1245051" cy="4411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90830A-D9D6-A549-8C8B-6772D8AD0B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9681" y="1690688"/>
            <a:ext cx="1276023" cy="326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36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FF494F-AC95-420A-9806-91B47761B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36918A"/>
                </a:solidFill>
                <a:latin typeface="Coolvetica" panose="020B0603030602020004" pitchFamily="34" charset="77"/>
              </a:rPr>
              <a:t>Board Game Browsing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053C2-BAC9-475C-9D8B-4F3CE21B3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Aggregates</a:t>
            </a:r>
          </a:p>
          <a:p>
            <a:r>
              <a:rPr lang="en-US" sz="2400" dirty="0"/>
              <a:t>Auto-Bucketing</a:t>
            </a:r>
          </a:p>
          <a:p>
            <a:r>
              <a:rPr lang="en-US" sz="2400" dirty="0"/>
              <a:t>Ranges</a:t>
            </a:r>
          </a:p>
          <a:p>
            <a:r>
              <a:rPr lang="en-US" sz="2400" dirty="0"/>
              <a:t>One-To-Many</a:t>
            </a:r>
          </a:p>
          <a:p>
            <a:r>
              <a:rPr lang="en-US" sz="2400"/>
              <a:t>Visualizations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7242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CA3C-6ADC-EA4E-83D2-30F130146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#3 Near Real-Time Monitoring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2084C8-D0B3-154C-ADE6-040CF17FE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702" y="1463882"/>
            <a:ext cx="7596596" cy="471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749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FF494F-AC95-420A-9806-91B47761B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36918A"/>
                </a:solidFill>
                <a:latin typeface="Coolvetica" panose="020B0603030602020004" pitchFamily="34" charset="77"/>
              </a:rPr>
              <a:t>APM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053C2-BAC9-475C-9D8B-4F3CE21B3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Dashboards / Graphs</a:t>
            </a:r>
          </a:p>
          <a:p>
            <a:r>
              <a:rPr lang="en-US" sz="2400" dirty="0"/>
              <a:t>Streaming data, visualizations</a:t>
            </a:r>
          </a:p>
          <a:p>
            <a:r>
              <a:rPr lang="en-US" sz="2400" dirty="0"/>
              <a:t>Index Management</a:t>
            </a:r>
          </a:p>
          <a:p>
            <a:r>
              <a:rPr lang="en-US" sz="2400" dirty="0"/>
              <a:t>Notifications</a:t>
            </a:r>
          </a:p>
        </p:txBody>
      </p:sp>
    </p:spTree>
    <p:extLst>
      <p:ext uri="{BB962C8B-B14F-4D97-AF65-F5344CB8AC3E}">
        <p14:creationId xmlns:p14="http://schemas.microsoft.com/office/powerpoint/2010/main" val="33289341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B611ED-2F05-8145-A679-D76F20E66D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5" r="2170" b="-1"/>
          <a:stretch/>
        </p:blipFill>
        <p:spPr>
          <a:xfrm>
            <a:off x="6338316" y="1904281"/>
            <a:ext cx="5074070" cy="42726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ED8E27-D4D7-804D-BF43-34FD6BF16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oolvetica" panose="020B0603030602020004" pitchFamily="34" charset="77"/>
              </a:rPr>
              <a:t>This is how we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EDAB1-18D5-AA4B-AD68-771BE7D15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5484" cy="4351338"/>
          </a:xfrm>
        </p:spPr>
        <p:txBody>
          <a:bodyPr>
            <a:normAutofit/>
          </a:bodyPr>
          <a:lstStyle/>
          <a:p>
            <a:r>
              <a:rPr lang="en-US" sz="2000" dirty="0"/>
              <a:t>Spin up the architecture in Docker</a:t>
            </a:r>
          </a:p>
          <a:p>
            <a:r>
              <a:rPr lang="en-US" sz="2000" dirty="0"/>
              <a:t>Create an index</a:t>
            </a:r>
          </a:p>
          <a:p>
            <a:r>
              <a:rPr lang="en-US" sz="2000" dirty="0"/>
              <a:t>Populate the data</a:t>
            </a:r>
          </a:p>
          <a:p>
            <a:r>
              <a:rPr lang="en-US" sz="2000" dirty="0"/>
              <a:t>Write some queries in Kibana</a:t>
            </a:r>
          </a:p>
          <a:p>
            <a:r>
              <a:rPr lang="en-US" sz="2000" dirty="0"/>
              <a:t>Make an App</a:t>
            </a:r>
          </a:p>
        </p:txBody>
      </p:sp>
    </p:spTree>
    <p:extLst>
      <p:ext uri="{BB962C8B-B14F-4D97-AF65-F5344CB8AC3E}">
        <p14:creationId xmlns:p14="http://schemas.microsoft.com/office/powerpoint/2010/main" val="40712593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C3644-409A-CC49-B51B-7C305A462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Coolvetica" panose="020B0603030602020004" pitchFamily="34" charset="77"/>
              </a:rPr>
              <a:t>QIT.cloud</a:t>
            </a:r>
            <a:endParaRPr lang="en-US" dirty="0">
              <a:solidFill>
                <a:schemeClr val="bg1"/>
              </a:solidFill>
              <a:latin typeface="Coolvetica" panose="020B0603030602020004" pitchFamily="34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1A37B5-2948-1B42-9007-0E2AB8D69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17614">
            <a:off x="6096000" y="0"/>
            <a:ext cx="414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084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9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7CB164C-8101-B04B-8741-15C123812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" r="2"/>
          <a:stretch/>
        </p:blipFill>
        <p:spPr>
          <a:xfrm>
            <a:off x="1720745" y="-946255"/>
            <a:ext cx="8750509" cy="87505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720CB5-45A8-784A-8ADC-170B6EDD0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20746" y="2795362"/>
            <a:ext cx="12192000" cy="1267275"/>
          </a:xfrm>
        </p:spPr>
        <p:txBody>
          <a:bodyPr>
            <a:normAutofit/>
          </a:bodyPr>
          <a:lstStyle/>
          <a:p>
            <a:pPr algn="r"/>
            <a:r>
              <a:rPr lang="en-US" sz="8000" dirty="0">
                <a:solidFill>
                  <a:schemeClr val="bg1"/>
                </a:solidFill>
                <a:latin typeface="Coolvetica" panose="020B0603030602020004" pitchFamily="34" charset="77"/>
              </a:rPr>
              <a:t>Search Driven Apps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6DF43DB-1A10-48E5-9064-971FA83B38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037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875" y="1204015"/>
            <a:ext cx="6962140" cy="4351338"/>
          </a:xfrm>
        </p:spPr>
      </p:pic>
      <p:sp>
        <p:nvSpPr>
          <p:cNvPr id="6" name="TextBox 5"/>
          <p:cNvSpPr txBox="1"/>
          <p:nvPr/>
        </p:nvSpPr>
        <p:spPr>
          <a:xfrm>
            <a:off x="7129220" y="4479010"/>
            <a:ext cx="1600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Joe Zack</a:t>
            </a:r>
          </a:p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@</a:t>
            </a:r>
            <a:r>
              <a:rPr lang="en-US" dirty="0" err="1">
                <a:solidFill>
                  <a:srgbClr val="615346"/>
                </a:solidFill>
                <a:latin typeface="Coolvetica" panose="020B0603030602020004" pitchFamily="34" charset="77"/>
              </a:rPr>
              <a:t>codingblocks</a:t>
            </a:r>
            <a:endParaRPr lang="en-US" dirty="0">
              <a:solidFill>
                <a:srgbClr val="615346"/>
              </a:solidFill>
              <a:latin typeface="Coolvetica" panose="020B0603030602020004" pitchFamily="34" charset="7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43276" y="4479010"/>
            <a:ext cx="3785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Like this talk? Check out the show!</a:t>
            </a:r>
          </a:p>
        </p:txBody>
      </p:sp>
    </p:spTree>
    <p:extLst>
      <p:ext uri="{BB962C8B-B14F-4D97-AF65-F5344CB8AC3E}">
        <p14:creationId xmlns:p14="http://schemas.microsoft.com/office/powerpoint/2010/main" val="3479841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Dynamic queries though...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40FC55-5667-8B45-9D2A-6E177A597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48" y="2155292"/>
            <a:ext cx="10962903" cy="237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49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C8EAA40-9EE5-0F46-BC28-48A7860DB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300" y="1270794"/>
            <a:ext cx="7378700" cy="546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AD7FA8-B690-8F40-BB7D-6CA83C6B2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Relational 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F5AF2-E969-D541-A2E6-03BAF0ED3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615346"/>
              </a:solidFill>
            </a:endParaRPr>
          </a:p>
          <a:p>
            <a:endParaRPr lang="en-US" dirty="0">
              <a:solidFill>
                <a:srgbClr val="615346"/>
              </a:solidFill>
            </a:endParaRPr>
          </a:p>
          <a:p>
            <a:endParaRPr lang="en-US" dirty="0">
              <a:solidFill>
                <a:srgbClr val="61534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2E75B1-1A66-1142-A9BE-00CB23548366}"/>
              </a:ext>
            </a:extLst>
          </p:cNvPr>
          <p:cNvSpPr txBox="1"/>
          <p:nvPr/>
        </p:nvSpPr>
        <p:spPr>
          <a:xfrm>
            <a:off x="838200" y="1690688"/>
            <a:ext cx="100306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Don’t scale horizontally very well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Designed for ACID instead of BASE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Shredding is inefficient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Writing dynamic ANSI SQL is the pits</a:t>
            </a:r>
          </a:p>
        </p:txBody>
      </p:sp>
    </p:spTree>
    <p:extLst>
      <p:ext uri="{BB962C8B-B14F-4D97-AF65-F5344CB8AC3E}">
        <p14:creationId xmlns:p14="http://schemas.microsoft.com/office/powerpoint/2010/main" val="2154435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778BF6-E0E5-3144-8677-117113B83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07" y="477981"/>
            <a:ext cx="7945061" cy="5756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0DFEFD-CEC2-4043-8317-5435568A5A25}"/>
              </a:ext>
            </a:extLst>
          </p:cNvPr>
          <p:cNvSpPr txBox="1"/>
          <p:nvPr/>
        </p:nvSpPr>
        <p:spPr>
          <a:xfrm>
            <a:off x="8450310" y="2078182"/>
            <a:ext cx="35883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olvetica" panose="020B0603030602020004"/>
              </a:rPr>
              <a:t>When your query is still running after 2 minutes and you see your face reflected in the IDE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659D5C-72C2-6A43-847D-A17DE617967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505249" y="587220"/>
            <a:ext cx="7593175" cy="553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137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9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7CB164C-8101-B04B-8741-15C123812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" r="2"/>
          <a:stretch/>
        </p:blipFill>
        <p:spPr>
          <a:xfrm>
            <a:off x="1720745" y="-946255"/>
            <a:ext cx="8750509" cy="87505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720CB5-45A8-784A-8ADC-170B6EDD0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95361"/>
            <a:ext cx="12192000" cy="1267275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Coolvetica" panose="020B0603030602020004" pitchFamily="34" charset="77"/>
              </a:rPr>
              <a:t>Is it worth it?</a:t>
            </a:r>
          </a:p>
        </p:txBody>
      </p:sp>
    </p:spTree>
    <p:extLst>
      <p:ext uri="{BB962C8B-B14F-4D97-AF65-F5344CB8AC3E}">
        <p14:creationId xmlns:p14="http://schemas.microsoft.com/office/powerpoint/2010/main" val="425984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56FFE-40DA-384B-8460-4A47D4A6F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sz="3700">
                <a:latin typeface="Coolvetica" panose="020B0603030602020004" pitchFamily="34" charset="77"/>
              </a:rPr>
              <a:t>What do we </a:t>
            </a:r>
            <a:r>
              <a:rPr lang="en-US" sz="3700" i="1">
                <a:latin typeface="Coolvetica" panose="020B0603030602020004" pitchFamily="34" charset="77"/>
              </a:rPr>
              <a:t>want</a:t>
            </a:r>
            <a:r>
              <a:rPr lang="en-US" sz="3700">
                <a:latin typeface="Coolvetica" panose="020B0603030602020004" pitchFamily="34" charset="77"/>
              </a:rPr>
              <a:t> out of search?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480D3-F2F1-3B46-890F-E7D572B65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en-US" sz="1800"/>
              <a:t>Easy for the user to use</a:t>
            </a:r>
          </a:p>
          <a:p>
            <a:r>
              <a:rPr lang="en-US" sz="1800"/>
              <a:t>Fault tolerant</a:t>
            </a:r>
          </a:p>
          <a:p>
            <a:r>
              <a:rPr lang="en-US" sz="1800"/>
              <a:t>Integrates easily</a:t>
            </a:r>
          </a:p>
          <a:p>
            <a:r>
              <a:rPr lang="en-US" sz="1800"/>
              <a:t>Configurability</a:t>
            </a:r>
          </a:p>
          <a:p>
            <a:r>
              <a:rPr lang="en-US" sz="1800"/>
              <a:t>High Scalability</a:t>
            </a:r>
          </a:p>
          <a:p>
            <a:r>
              <a:rPr lang="en-US" sz="1800"/>
              <a:t>Wicked fast</a:t>
            </a:r>
          </a:p>
          <a:p>
            <a:r>
              <a:rPr lang="en-US" sz="1800"/>
              <a:t>Low code</a:t>
            </a:r>
          </a:p>
          <a:p>
            <a:endParaRPr lang="en-US" sz="1800"/>
          </a:p>
        </p:txBody>
      </p:sp>
      <p:pic>
        <p:nvPicPr>
          <p:cNvPr id="2056" name="Picture 8" descr="Portrait of Young Man">
            <a:extLst>
              <a:ext uri="{FF2B5EF4-FFF2-40B4-BE49-F238E27FC236}">
                <a16:creationId xmlns:a16="http://schemas.microsoft.com/office/drawing/2014/main" id="{F15EDE8B-9E7C-4731-A68A-1B365584A3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8" r="15408"/>
          <a:stretch/>
        </p:blipFill>
        <p:spPr bwMode="auto">
          <a:xfrm>
            <a:off x="4639056" y="10"/>
            <a:ext cx="7552944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10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oolvetica" panose="020B0603030602020004" pitchFamily="34" charset="77"/>
              </a:rPr>
              <a:t>Designing a Search Engine</a:t>
            </a:r>
            <a:br>
              <a:rPr lang="en-US" dirty="0">
                <a:latin typeface="Coolvetica" panose="020B0603030602020004" pitchFamily="34" charset="77"/>
              </a:rPr>
            </a:br>
            <a:r>
              <a:rPr lang="en-US" sz="2400" dirty="0">
                <a:solidFill>
                  <a:srgbClr val="615346"/>
                </a:solidFill>
                <a:latin typeface="Coolvetica" panose="020B0603030602020004" pitchFamily="34" charset="77"/>
              </a:rPr>
              <a:t>No baggage edition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EAD9380E-C9F7-4EFA-8E53-33215D24E2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6648632"/>
              </p:ext>
            </p:extLst>
          </p:nvPr>
        </p:nvGraphicFramePr>
        <p:xfrm>
          <a:off x="838200" y="1973562"/>
          <a:ext cx="10515601" cy="40554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3541">
                  <a:extLst>
                    <a:ext uri="{9D8B030D-6E8A-4147-A177-3AD203B41FA5}">
                      <a16:colId xmlns:a16="http://schemas.microsoft.com/office/drawing/2014/main" val="2554242689"/>
                    </a:ext>
                  </a:extLst>
                </a:gridCol>
                <a:gridCol w="5602060">
                  <a:extLst>
                    <a:ext uri="{9D8B030D-6E8A-4147-A177-3AD203B41FA5}">
                      <a16:colId xmlns:a16="http://schemas.microsoft.com/office/drawing/2014/main" val="633157913"/>
                    </a:ext>
                  </a:extLst>
                </a:gridCol>
              </a:tblGrid>
              <a:tr h="675911">
                <a:tc>
                  <a:txBody>
                    <a:bodyPr/>
                    <a:lstStyle/>
                    <a:p>
                      <a:r>
                        <a:rPr lang="en-US" sz="3000" dirty="0"/>
                        <a:t>Wants</a:t>
                      </a:r>
                    </a:p>
                  </a:txBody>
                  <a:tcPr marL="153616" marR="153616" marT="76808" marB="76808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Solution</a:t>
                      </a:r>
                    </a:p>
                  </a:txBody>
                  <a:tcPr marL="153616" marR="153616" marT="76808" marB="76808"/>
                </a:tc>
                <a:extLst>
                  <a:ext uri="{0D108BD9-81ED-4DB2-BD59-A6C34878D82A}">
                    <a16:rowId xmlns:a16="http://schemas.microsoft.com/office/drawing/2014/main" val="4073281388"/>
                  </a:ext>
                </a:extLst>
              </a:tr>
              <a:tr h="6759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/>
                        <a:t>Integrates easily</a:t>
                      </a:r>
                    </a:p>
                  </a:txBody>
                  <a:tcPr marL="153616" marR="153616" marT="76808" marB="76808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Web Services</a:t>
                      </a:r>
                    </a:p>
                  </a:txBody>
                  <a:tcPr marL="153616" marR="153616" marT="76808" marB="76808"/>
                </a:tc>
                <a:extLst>
                  <a:ext uri="{0D108BD9-81ED-4DB2-BD59-A6C34878D82A}">
                    <a16:rowId xmlns:a16="http://schemas.microsoft.com/office/drawing/2014/main" val="109578874"/>
                  </a:ext>
                </a:extLst>
              </a:tr>
              <a:tr h="675911">
                <a:tc>
                  <a:txBody>
                    <a:bodyPr/>
                    <a:lstStyle/>
                    <a:p>
                      <a:r>
                        <a:rPr lang="en-US" sz="3000"/>
                        <a:t>Configurability</a:t>
                      </a:r>
                    </a:p>
                  </a:txBody>
                  <a:tcPr marL="153616" marR="153616" marT="76808" marB="76808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JSON</a:t>
                      </a:r>
                    </a:p>
                  </a:txBody>
                  <a:tcPr marL="153616" marR="153616" marT="76808" marB="76808"/>
                </a:tc>
                <a:extLst>
                  <a:ext uri="{0D108BD9-81ED-4DB2-BD59-A6C34878D82A}">
                    <a16:rowId xmlns:a16="http://schemas.microsoft.com/office/drawing/2014/main" val="4038477659"/>
                  </a:ext>
                </a:extLst>
              </a:tr>
              <a:tr h="6759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/>
                        <a:t>High Scalability</a:t>
                      </a:r>
                    </a:p>
                  </a:txBody>
                  <a:tcPr marL="153616" marR="153616" marT="76808" marB="76808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NoSQL</a:t>
                      </a:r>
                    </a:p>
                  </a:txBody>
                  <a:tcPr marL="153616" marR="153616" marT="76808" marB="76808"/>
                </a:tc>
                <a:extLst>
                  <a:ext uri="{0D108BD9-81ED-4DB2-BD59-A6C34878D82A}">
                    <a16:rowId xmlns:a16="http://schemas.microsoft.com/office/drawing/2014/main" val="1837709578"/>
                  </a:ext>
                </a:extLst>
              </a:tr>
              <a:tr h="675911">
                <a:tc>
                  <a:txBody>
                    <a:bodyPr/>
                    <a:lstStyle/>
                    <a:p>
                      <a:r>
                        <a:rPr lang="en-US" sz="3000"/>
                        <a:t>Wicked fast</a:t>
                      </a:r>
                    </a:p>
                  </a:txBody>
                  <a:tcPr marL="153616" marR="153616" marT="76808" marB="76808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Index all the things</a:t>
                      </a:r>
                    </a:p>
                  </a:txBody>
                  <a:tcPr marL="153616" marR="153616" marT="76808" marB="76808"/>
                </a:tc>
                <a:extLst>
                  <a:ext uri="{0D108BD9-81ED-4DB2-BD59-A6C34878D82A}">
                    <a16:rowId xmlns:a16="http://schemas.microsoft.com/office/drawing/2014/main" val="108268769"/>
                  </a:ext>
                </a:extLst>
              </a:tr>
              <a:tr h="675911">
                <a:tc>
                  <a:txBody>
                    <a:bodyPr/>
                    <a:lstStyle/>
                    <a:p>
                      <a:r>
                        <a:rPr lang="en-US" sz="3000"/>
                        <a:t>Low Code</a:t>
                      </a:r>
                    </a:p>
                  </a:txBody>
                  <a:tcPr marL="153616" marR="153616" marT="76808" marB="76808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Meta data driven</a:t>
                      </a:r>
                    </a:p>
                  </a:txBody>
                  <a:tcPr marL="153616" marR="153616" marT="76808" marB="76808"/>
                </a:tc>
                <a:extLst>
                  <a:ext uri="{0D108BD9-81ED-4DB2-BD59-A6C34878D82A}">
                    <a16:rowId xmlns:a16="http://schemas.microsoft.com/office/drawing/2014/main" val="1160038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0599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1391</TotalTime>
  <Words>2518</Words>
  <Application>Microsoft Macintosh PowerPoint</Application>
  <PresentationFormat>Widescreen</PresentationFormat>
  <Paragraphs>451</Paragraphs>
  <Slides>39</Slides>
  <Notes>37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Coolvetica</vt:lpstr>
      <vt:lpstr>Office Theme</vt:lpstr>
      <vt:lpstr>Search Driven Apps</vt:lpstr>
      <vt:lpstr>The problem?</vt:lpstr>
      <vt:lpstr>The Elephant in the Room: RDBMS</vt:lpstr>
      <vt:lpstr>Dynamic queries though...</vt:lpstr>
      <vt:lpstr>Relational DB</vt:lpstr>
      <vt:lpstr>PowerPoint Presentation</vt:lpstr>
      <vt:lpstr>Is it worth it?</vt:lpstr>
      <vt:lpstr>What do we want out of search?</vt:lpstr>
      <vt:lpstr>Designing a Search Engine No baggage edition</vt:lpstr>
      <vt:lpstr>For the example apps…</vt:lpstr>
      <vt:lpstr>How search engines work</vt:lpstr>
      <vt:lpstr>Search Vocab</vt:lpstr>
      <vt:lpstr>PowerPoint Presentation</vt:lpstr>
      <vt:lpstr>Inverted Index</vt:lpstr>
      <vt:lpstr>Inverted Index Search Engines</vt:lpstr>
      <vt:lpstr>Natural Language is complicated!</vt:lpstr>
      <vt:lpstr>Scoring is complicated!</vt:lpstr>
      <vt:lpstr>Pretty neat though, right?</vt:lpstr>
      <vt:lpstr>PowerPoint Presentation</vt:lpstr>
      <vt:lpstr>Building Search Applications</vt:lpstr>
      <vt:lpstr>Elasticsearch vs….</vt:lpstr>
      <vt:lpstr>Reason #1: JSON</vt:lpstr>
      <vt:lpstr>Geo-fencing in JSON</vt:lpstr>
      <vt:lpstr>#2: The Eco System</vt:lpstr>
      <vt:lpstr>Interesting Extensions</vt:lpstr>
      <vt:lpstr>PowerPoint Presentation</vt:lpstr>
      <vt:lpstr>Pricing…it’s complicated</vt:lpstr>
      <vt:lpstr>Stack Overflow</vt:lpstr>
      <vt:lpstr>Search Archetypes</vt:lpstr>
      <vt:lpstr>#1 Text Search</vt:lpstr>
      <vt:lpstr>Podcast Search</vt:lpstr>
      <vt:lpstr>#2 Aggregation and Filtering</vt:lpstr>
      <vt:lpstr>Board Game Browsing</vt:lpstr>
      <vt:lpstr>#3 Near Real-Time Monitoring</vt:lpstr>
      <vt:lpstr>APM</vt:lpstr>
      <vt:lpstr>This is how we do</vt:lpstr>
      <vt:lpstr>QIT.cloud</vt:lpstr>
      <vt:lpstr>Search Driven Apps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Driven Apps</dc:title>
  <dc:creator>Joe Zack</dc:creator>
  <cp:lastModifiedBy>Microsoft Office User</cp:lastModifiedBy>
  <cp:revision>72</cp:revision>
  <dcterms:created xsi:type="dcterms:W3CDTF">2018-09-10T01:36:40Z</dcterms:created>
  <dcterms:modified xsi:type="dcterms:W3CDTF">2018-09-12T11:16:32Z</dcterms:modified>
</cp:coreProperties>
</file>